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a4ed3901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a4ed3901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16a4ed3901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316a4ed3901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316a4ed3901_0_2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316a4ed3901_0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16a4ed3901_0_2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316a4ed3901_0_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30d7c3b82b5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30d7c3b82b5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316a4ed390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316a4ed390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0d7c3b82b5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0d7c3b82b5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16a4ed3901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16a4ed3901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16a4ed3901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316a4ed3901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16a4ed3901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316a4ed3901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316a4ed3901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316a4ed3901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316a4ed3901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316a4ed3901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316a4ed3901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316a4ed3901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 spd="med">
    <p:push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Relationship Id="rId4" Type="http://schemas.openxmlformats.org/officeDocument/2006/relationships/image" Target="../media/image3.png"/><Relationship Id="rId5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1.png"/><Relationship Id="rId4" Type="http://schemas.openxmlformats.org/officeDocument/2006/relationships/image" Target="../media/image27.png"/><Relationship Id="rId5" Type="http://schemas.openxmlformats.org/officeDocument/2006/relationships/image" Target="../media/image17.png"/><Relationship Id="rId6" Type="http://schemas.openxmlformats.org/officeDocument/2006/relationships/image" Target="../media/image28.png"/><Relationship Id="rId7" Type="http://schemas.openxmlformats.org/officeDocument/2006/relationships/image" Target="../media/image2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2.png"/><Relationship Id="rId4" Type="http://schemas.openxmlformats.org/officeDocument/2006/relationships/image" Target="../media/image17.png"/><Relationship Id="rId5" Type="http://schemas.openxmlformats.org/officeDocument/2006/relationships/image" Target="../media/image26.png"/><Relationship Id="rId6" Type="http://schemas.openxmlformats.org/officeDocument/2006/relationships/image" Target="../media/image24.png"/><Relationship Id="rId7" Type="http://schemas.openxmlformats.org/officeDocument/2006/relationships/image" Target="../media/image3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Relationship Id="rId4" Type="http://schemas.openxmlformats.org/officeDocument/2006/relationships/image" Target="../media/image13.png"/><Relationship Id="rId5" Type="http://schemas.openxmlformats.org/officeDocument/2006/relationships/image" Target="../media/image10.png"/><Relationship Id="rId6" Type="http://schemas.openxmlformats.org/officeDocument/2006/relationships/image" Target="../media/image17.png"/><Relationship Id="rId7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png"/><Relationship Id="rId4" Type="http://schemas.openxmlformats.org/officeDocument/2006/relationships/image" Target="../media/image7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9.png"/><Relationship Id="rId4" Type="http://schemas.openxmlformats.org/officeDocument/2006/relationships/image" Target="../media/image15.png"/><Relationship Id="rId5" Type="http://schemas.openxmlformats.org/officeDocument/2006/relationships/image" Target="../media/image17.png"/><Relationship Id="rId6" Type="http://schemas.openxmlformats.org/officeDocument/2006/relationships/image" Target="../media/image20.png"/><Relationship Id="rId7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2975" y="3265300"/>
            <a:ext cx="9144000" cy="1878000"/>
          </a:xfrm>
          <a:prstGeom prst="rect">
            <a:avLst/>
          </a:prstGeom>
          <a:solidFill>
            <a:srgbClr val="FF4B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4663" y="326530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33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Aplicación para la gestión del ocio</a:t>
            </a:r>
            <a:endParaRPr sz="33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 rotWithShape="1">
          <a:blip r:embed="rId3">
            <a:alphaModFix/>
          </a:blip>
          <a:srcRect b="15525" l="11253" r="0" t="11069"/>
          <a:stretch/>
        </p:blipFill>
        <p:spPr>
          <a:xfrm>
            <a:off x="2069438" y="1293900"/>
            <a:ext cx="5011076" cy="172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320575"/>
            <a:ext cx="2355302" cy="655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3"/>
          <p:cNvPicPr preferRelativeResize="0"/>
          <p:nvPr/>
        </p:nvPicPr>
        <p:blipFill rotWithShape="1">
          <a:blip r:embed="rId5">
            <a:alphaModFix/>
          </a:blip>
          <a:srcRect b="10913" l="7310" r="8663" t="8421"/>
          <a:stretch/>
        </p:blipFill>
        <p:spPr>
          <a:xfrm>
            <a:off x="7042285" y="252037"/>
            <a:ext cx="1790014" cy="792600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3"/>
          <p:cNvSpPr txBox="1"/>
          <p:nvPr/>
        </p:nvSpPr>
        <p:spPr>
          <a:xfrm>
            <a:off x="3072000" y="4415075"/>
            <a:ext cx="3000000" cy="4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4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Grupo 2.3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2"/>
          <p:cNvSpPr/>
          <p:nvPr/>
        </p:nvSpPr>
        <p:spPr>
          <a:xfrm>
            <a:off x="0" y="0"/>
            <a:ext cx="9144000" cy="1032900"/>
          </a:xfrm>
          <a:prstGeom prst="rect">
            <a:avLst/>
          </a:prstGeom>
          <a:solidFill>
            <a:srgbClr val="FF4B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22"/>
          <p:cNvSpPr txBox="1"/>
          <p:nvPr/>
        </p:nvSpPr>
        <p:spPr>
          <a:xfrm>
            <a:off x="225375" y="84900"/>
            <a:ext cx="7064400" cy="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Miguel Cedeño Herrera</a:t>
            </a:r>
            <a:endParaRPr sz="40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151" name="Google Shape;15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800" y="1293875"/>
            <a:ext cx="2836825" cy="279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5375" y="4175850"/>
            <a:ext cx="3512875" cy="712075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2"/>
          <p:cNvSpPr txBox="1"/>
          <p:nvPr>
            <p:ph idx="1" type="subTitle"/>
          </p:nvPr>
        </p:nvSpPr>
        <p:spPr>
          <a:xfrm>
            <a:off x="3458700" y="1675075"/>
            <a:ext cx="5616000" cy="69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8775" lvl="0" marL="457200" rtl="0" algn="l">
              <a:spcBef>
                <a:spcPts val="0"/>
              </a:spcBef>
              <a:spcAft>
                <a:spcPts val="0"/>
              </a:spcAft>
              <a:buClr>
                <a:srgbClr val="403F3F"/>
              </a:buClr>
              <a:buSzPts val="2050"/>
              <a:buFont typeface="Twentieth Century"/>
              <a:buChar char="●"/>
            </a:pPr>
            <a:r>
              <a:rPr lang="es" sz="2050">
                <a:solidFill>
                  <a:srgbClr val="403F3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Quiere ser un poco más sociable y salir más con sus amigos.</a:t>
            </a:r>
            <a:endParaRPr sz="2050">
              <a:solidFill>
                <a:srgbClr val="403F3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54" name="Google Shape;154;p22"/>
          <p:cNvSpPr txBox="1"/>
          <p:nvPr>
            <p:ph idx="1" type="subTitle"/>
          </p:nvPr>
        </p:nvSpPr>
        <p:spPr>
          <a:xfrm>
            <a:off x="3440700" y="2510638"/>
            <a:ext cx="5616000" cy="69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2425" lvl="0" marL="457200" rtl="0" algn="l">
              <a:spcBef>
                <a:spcPts val="0"/>
              </a:spcBef>
              <a:spcAft>
                <a:spcPts val="0"/>
              </a:spcAft>
              <a:buClr>
                <a:srgbClr val="403F3F"/>
              </a:buClr>
              <a:buSzPts val="1950"/>
              <a:buFont typeface="Twentieth Century"/>
              <a:buChar char="●"/>
            </a:pPr>
            <a:r>
              <a:rPr lang="es" sz="1950">
                <a:solidFill>
                  <a:srgbClr val="403F3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Busca ambientes tranquilos y acogedores que se ajustan a su estilo. </a:t>
            </a:r>
            <a:r>
              <a:rPr lang="es" sz="1950">
                <a:solidFill>
                  <a:srgbClr val="403F3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Socializar</a:t>
            </a:r>
            <a:r>
              <a:rPr lang="es" sz="1950">
                <a:solidFill>
                  <a:srgbClr val="403F3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a su ritmo.</a:t>
            </a:r>
            <a:endParaRPr sz="1950">
              <a:solidFill>
                <a:srgbClr val="403F3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50">
              <a:solidFill>
                <a:srgbClr val="403F3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155" name="Google Shape;155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87866" y="4268748"/>
            <a:ext cx="476850" cy="476850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2"/>
          <p:cNvSpPr txBox="1"/>
          <p:nvPr>
            <p:ph idx="1" type="subTitle"/>
          </p:nvPr>
        </p:nvSpPr>
        <p:spPr>
          <a:xfrm>
            <a:off x="5865903" y="4271600"/>
            <a:ext cx="3190800" cy="26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50">
                <a:solidFill>
                  <a:srgbClr val="403F3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Oppo A18</a:t>
            </a:r>
            <a:endParaRPr sz="2050">
              <a:solidFill>
                <a:srgbClr val="403F3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157" name="Google Shape;157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85202" y="1106200"/>
            <a:ext cx="4080324" cy="5688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81652" y="3335963"/>
            <a:ext cx="2836825" cy="7995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3"/>
          <p:cNvSpPr/>
          <p:nvPr/>
        </p:nvSpPr>
        <p:spPr>
          <a:xfrm>
            <a:off x="0" y="0"/>
            <a:ext cx="9144000" cy="1032900"/>
          </a:xfrm>
          <a:prstGeom prst="rect">
            <a:avLst/>
          </a:prstGeom>
          <a:solidFill>
            <a:srgbClr val="FF4B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23"/>
          <p:cNvSpPr txBox="1"/>
          <p:nvPr/>
        </p:nvSpPr>
        <p:spPr>
          <a:xfrm>
            <a:off x="225375" y="84900"/>
            <a:ext cx="7064400" cy="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Luis Quispe Huamán</a:t>
            </a:r>
            <a:endParaRPr sz="40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165" name="Google Shape;16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975" y="1213121"/>
            <a:ext cx="2836825" cy="2876129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3"/>
          <p:cNvSpPr txBox="1"/>
          <p:nvPr>
            <p:ph idx="1" type="subTitle"/>
          </p:nvPr>
        </p:nvSpPr>
        <p:spPr>
          <a:xfrm>
            <a:off x="3440700" y="1795938"/>
            <a:ext cx="5616000" cy="69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2425" lvl="0" marL="457200" rtl="0" algn="l">
              <a:spcBef>
                <a:spcPts val="0"/>
              </a:spcBef>
              <a:spcAft>
                <a:spcPts val="0"/>
              </a:spcAft>
              <a:buClr>
                <a:srgbClr val="403F3F"/>
              </a:buClr>
              <a:buSzPts val="1950"/>
              <a:buFont typeface="Twentieth Century"/>
              <a:buChar char="●"/>
            </a:pPr>
            <a:r>
              <a:rPr lang="es" sz="1950">
                <a:solidFill>
                  <a:srgbClr val="403F3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Hacer amigos en eventos relacionados con la cultura japonesa y coreana (KPOP, Anime, manga)</a:t>
            </a:r>
            <a:endParaRPr sz="1950">
              <a:solidFill>
                <a:srgbClr val="403F3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67" name="Google Shape;167;p23"/>
          <p:cNvSpPr txBox="1"/>
          <p:nvPr>
            <p:ph idx="1" type="subTitle"/>
          </p:nvPr>
        </p:nvSpPr>
        <p:spPr>
          <a:xfrm>
            <a:off x="3440700" y="2510638"/>
            <a:ext cx="5616000" cy="69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2425" lvl="0" marL="457200" rtl="0" algn="l">
              <a:spcBef>
                <a:spcPts val="0"/>
              </a:spcBef>
              <a:spcAft>
                <a:spcPts val="0"/>
              </a:spcAft>
              <a:buClr>
                <a:srgbClr val="403F3F"/>
              </a:buClr>
              <a:buSzPts val="1950"/>
              <a:buFont typeface="Twentieth Century"/>
              <a:buChar char="●"/>
            </a:pPr>
            <a:r>
              <a:rPr lang="es" sz="1950">
                <a:solidFill>
                  <a:srgbClr val="403F3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Quiere conocer gente con intereses comunes en la ciudad. </a:t>
            </a:r>
            <a:endParaRPr sz="1950">
              <a:solidFill>
                <a:srgbClr val="403F3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50">
              <a:solidFill>
                <a:srgbClr val="403F3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168" name="Google Shape;168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95141" y="4395635"/>
            <a:ext cx="476850" cy="476850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3"/>
          <p:cNvSpPr txBox="1"/>
          <p:nvPr>
            <p:ph idx="1" type="subTitle"/>
          </p:nvPr>
        </p:nvSpPr>
        <p:spPr>
          <a:xfrm>
            <a:off x="4572000" y="4135525"/>
            <a:ext cx="4644300" cy="10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50">
                <a:solidFill>
                  <a:srgbClr val="403F3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Portátil con Windows 8 que le regaló su primo porque se le había estropeado y él mismo lo arregló.</a:t>
            </a:r>
            <a:endParaRPr sz="1850">
              <a:solidFill>
                <a:srgbClr val="403F3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170" name="Google Shape;170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02300" y="1086575"/>
            <a:ext cx="3595531" cy="712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43624" y="3287300"/>
            <a:ext cx="3512875" cy="763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79575" y="4108800"/>
            <a:ext cx="3292256" cy="763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4"/>
          <p:cNvSpPr/>
          <p:nvPr/>
        </p:nvSpPr>
        <p:spPr>
          <a:xfrm>
            <a:off x="0" y="1879100"/>
            <a:ext cx="7437600" cy="1311600"/>
          </a:xfrm>
          <a:prstGeom prst="rect">
            <a:avLst/>
          </a:prstGeom>
          <a:solidFill>
            <a:srgbClr val="FF4B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24"/>
          <p:cNvSpPr txBox="1"/>
          <p:nvPr/>
        </p:nvSpPr>
        <p:spPr>
          <a:xfrm>
            <a:off x="112625" y="1879100"/>
            <a:ext cx="4852500" cy="9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66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StoryBoard</a:t>
            </a:r>
            <a:endParaRPr sz="66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179" name="Google Shape;17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78000" y="1574350"/>
            <a:ext cx="1648000" cy="164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25"/>
          <p:cNvPicPr preferRelativeResize="0"/>
          <p:nvPr/>
        </p:nvPicPr>
        <p:blipFill rotWithShape="1">
          <a:blip r:embed="rId3">
            <a:alphaModFix/>
          </a:blip>
          <a:srcRect b="0" l="0" r="0" t="2429"/>
          <a:stretch/>
        </p:blipFill>
        <p:spPr>
          <a:xfrm>
            <a:off x="1277375" y="63950"/>
            <a:ext cx="65892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5"/>
          <p:cNvSpPr/>
          <p:nvPr/>
        </p:nvSpPr>
        <p:spPr>
          <a:xfrm>
            <a:off x="0" y="-114900"/>
            <a:ext cx="1277400" cy="5258400"/>
          </a:xfrm>
          <a:prstGeom prst="rect">
            <a:avLst/>
          </a:prstGeom>
          <a:solidFill>
            <a:srgbClr val="FF4B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25"/>
          <p:cNvSpPr/>
          <p:nvPr/>
        </p:nvSpPr>
        <p:spPr>
          <a:xfrm>
            <a:off x="7866625" y="-114900"/>
            <a:ext cx="1277400" cy="5258400"/>
          </a:xfrm>
          <a:prstGeom prst="rect">
            <a:avLst/>
          </a:prstGeom>
          <a:solidFill>
            <a:srgbClr val="FF4B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26"/>
          <p:cNvPicPr preferRelativeResize="0"/>
          <p:nvPr/>
        </p:nvPicPr>
        <p:blipFill rotWithShape="1">
          <a:blip r:embed="rId3">
            <a:alphaModFix/>
          </a:blip>
          <a:srcRect b="15525" l="11253" r="0" t="11069"/>
          <a:stretch/>
        </p:blipFill>
        <p:spPr>
          <a:xfrm>
            <a:off x="1869288" y="876575"/>
            <a:ext cx="5786424" cy="1988625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26"/>
          <p:cNvSpPr/>
          <p:nvPr/>
        </p:nvSpPr>
        <p:spPr>
          <a:xfrm>
            <a:off x="2975" y="3265300"/>
            <a:ext cx="9144000" cy="1878000"/>
          </a:xfrm>
          <a:prstGeom prst="rect">
            <a:avLst/>
          </a:prstGeom>
          <a:solidFill>
            <a:srgbClr val="FF4B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93" name="Google Shape;193;p26"/>
          <p:cNvSpPr txBox="1"/>
          <p:nvPr/>
        </p:nvSpPr>
        <p:spPr>
          <a:xfrm>
            <a:off x="2680950" y="3389075"/>
            <a:ext cx="37821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Gracias por su atención</a:t>
            </a:r>
            <a:endParaRPr sz="30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94" name="Google Shape;194;p26"/>
          <p:cNvSpPr txBox="1"/>
          <p:nvPr/>
        </p:nvSpPr>
        <p:spPr>
          <a:xfrm>
            <a:off x="240475" y="4509050"/>
            <a:ext cx="3060000" cy="44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9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Enrique Camacho García</a:t>
            </a:r>
            <a:endParaRPr sz="19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95" name="Google Shape;195;p26"/>
          <p:cNvSpPr txBox="1"/>
          <p:nvPr/>
        </p:nvSpPr>
        <p:spPr>
          <a:xfrm>
            <a:off x="3119400" y="4509050"/>
            <a:ext cx="3060000" cy="44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9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Alejandro Rodger Marín</a:t>
            </a:r>
            <a:endParaRPr sz="19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96" name="Google Shape;196;p26"/>
          <p:cNvSpPr txBox="1"/>
          <p:nvPr/>
        </p:nvSpPr>
        <p:spPr>
          <a:xfrm>
            <a:off x="5926875" y="4509050"/>
            <a:ext cx="3060000" cy="44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9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Alexander Collado Rojas</a:t>
            </a:r>
            <a:endParaRPr sz="19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/>
          <p:nvPr/>
        </p:nvSpPr>
        <p:spPr>
          <a:xfrm>
            <a:off x="0" y="1879100"/>
            <a:ext cx="7437600" cy="1311600"/>
          </a:xfrm>
          <a:prstGeom prst="rect">
            <a:avLst/>
          </a:prstGeom>
          <a:solidFill>
            <a:srgbClr val="FF4B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14"/>
          <p:cNvSpPr txBox="1"/>
          <p:nvPr/>
        </p:nvSpPr>
        <p:spPr>
          <a:xfrm>
            <a:off x="112625" y="1879100"/>
            <a:ext cx="4852500" cy="9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66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Visión</a:t>
            </a:r>
            <a:endParaRPr sz="66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66" name="Google Shape;6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04000" y="1546800"/>
            <a:ext cx="1648000" cy="164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/>
          <p:nvPr/>
        </p:nvSpPr>
        <p:spPr>
          <a:xfrm>
            <a:off x="0" y="0"/>
            <a:ext cx="9144000" cy="1032900"/>
          </a:xfrm>
          <a:prstGeom prst="rect">
            <a:avLst/>
          </a:prstGeom>
          <a:solidFill>
            <a:srgbClr val="FF4B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15"/>
          <p:cNvSpPr txBox="1"/>
          <p:nvPr/>
        </p:nvSpPr>
        <p:spPr>
          <a:xfrm>
            <a:off x="225375" y="84900"/>
            <a:ext cx="7064400" cy="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Introducción</a:t>
            </a:r>
            <a:endParaRPr sz="40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73" name="Google Shape;73;p15"/>
          <p:cNvSpPr txBox="1"/>
          <p:nvPr>
            <p:ph idx="1" type="subTitle"/>
          </p:nvPr>
        </p:nvSpPr>
        <p:spPr>
          <a:xfrm>
            <a:off x="306050" y="1326275"/>
            <a:ext cx="7866600" cy="69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8775" lvl="0" marL="457200" rtl="0" algn="l">
              <a:spcBef>
                <a:spcPts val="0"/>
              </a:spcBef>
              <a:spcAft>
                <a:spcPts val="0"/>
              </a:spcAft>
              <a:buClr>
                <a:srgbClr val="403F3F"/>
              </a:buClr>
              <a:buSzPts val="2050"/>
              <a:buFont typeface="Twentieth Century"/>
              <a:buChar char="●"/>
            </a:pPr>
            <a:r>
              <a:rPr b="1" lang="es" sz="2050">
                <a:solidFill>
                  <a:srgbClr val="403F3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Propósito</a:t>
            </a:r>
            <a:r>
              <a:rPr lang="es" sz="2050">
                <a:solidFill>
                  <a:srgbClr val="403F3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: </a:t>
            </a:r>
            <a:endParaRPr sz="2050">
              <a:solidFill>
                <a:srgbClr val="403F3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-358775" lvl="0" marL="914400" rtl="0" algn="l">
              <a:spcBef>
                <a:spcPts val="0"/>
              </a:spcBef>
              <a:spcAft>
                <a:spcPts val="0"/>
              </a:spcAft>
              <a:buClr>
                <a:srgbClr val="403F3F"/>
              </a:buClr>
              <a:buSzPts val="2050"/>
              <a:buFont typeface="Twentieth Century"/>
              <a:buChar char="➢"/>
            </a:pPr>
            <a:r>
              <a:rPr b="1" lang="es" sz="2050">
                <a:solidFill>
                  <a:srgbClr val="403F3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Centralizar </a:t>
            </a:r>
            <a:r>
              <a:rPr lang="es" sz="2050">
                <a:solidFill>
                  <a:srgbClr val="403F3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actividades y locales de ocio en una sola plataforma. </a:t>
            </a:r>
            <a:endParaRPr sz="2050">
              <a:solidFill>
                <a:srgbClr val="403F3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-358775" lvl="0" marL="914400" rtl="0" algn="l">
              <a:spcBef>
                <a:spcPts val="0"/>
              </a:spcBef>
              <a:spcAft>
                <a:spcPts val="0"/>
              </a:spcAft>
              <a:buClr>
                <a:srgbClr val="403F3F"/>
              </a:buClr>
              <a:buSzPts val="2050"/>
              <a:buFont typeface="Twentieth Century"/>
              <a:buChar char="➢"/>
            </a:pPr>
            <a:r>
              <a:rPr b="1" lang="es" sz="2050">
                <a:solidFill>
                  <a:srgbClr val="403F3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Ofrecer </a:t>
            </a:r>
            <a:r>
              <a:rPr lang="es" sz="2050">
                <a:solidFill>
                  <a:srgbClr val="403F3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una plataforma que beneficie tanto a usuarios como a propietarios.</a:t>
            </a:r>
            <a:endParaRPr sz="2050">
              <a:solidFill>
                <a:srgbClr val="403F3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-358775" lvl="0" marL="914400" rtl="0" algn="l">
              <a:spcBef>
                <a:spcPts val="0"/>
              </a:spcBef>
              <a:spcAft>
                <a:spcPts val="0"/>
              </a:spcAft>
              <a:buClr>
                <a:srgbClr val="403F3F"/>
              </a:buClr>
              <a:buSzPts val="2050"/>
              <a:buFont typeface="Twentieth Century"/>
              <a:buChar char="➢"/>
            </a:pPr>
            <a:r>
              <a:rPr b="1" lang="es" sz="2050">
                <a:solidFill>
                  <a:srgbClr val="403F3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Solucionar </a:t>
            </a:r>
            <a:r>
              <a:rPr lang="es" sz="2050">
                <a:solidFill>
                  <a:srgbClr val="403F3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la dispersión de la oferta relativa al ocio.</a:t>
            </a:r>
            <a:endParaRPr sz="2050">
              <a:solidFill>
                <a:srgbClr val="403F3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74" name="Google Shape;74;p15"/>
          <p:cNvSpPr txBox="1"/>
          <p:nvPr>
            <p:ph idx="1" type="subTitle"/>
          </p:nvPr>
        </p:nvSpPr>
        <p:spPr>
          <a:xfrm>
            <a:off x="306050" y="3637550"/>
            <a:ext cx="7491000" cy="69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8775" lvl="0" marL="457200" rtl="0" algn="l">
              <a:spcBef>
                <a:spcPts val="0"/>
              </a:spcBef>
              <a:spcAft>
                <a:spcPts val="0"/>
              </a:spcAft>
              <a:buClr>
                <a:srgbClr val="403F3F"/>
              </a:buClr>
              <a:buSzPts val="2050"/>
              <a:buFont typeface="Twentieth Century"/>
              <a:buChar char="●"/>
            </a:pPr>
            <a:r>
              <a:rPr b="1" lang="es" sz="2050">
                <a:solidFill>
                  <a:srgbClr val="403F3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Alcance</a:t>
            </a:r>
            <a:r>
              <a:rPr lang="es" sz="2050">
                <a:solidFill>
                  <a:srgbClr val="403F3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: Inicialmente enfocada en Granada. Conectando a usuarios y locales en zonas clave de la ciudad.</a:t>
            </a:r>
            <a:endParaRPr sz="2050">
              <a:solidFill>
                <a:srgbClr val="403F3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/>
          <p:nvPr/>
        </p:nvSpPr>
        <p:spPr>
          <a:xfrm>
            <a:off x="0" y="0"/>
            <a:ext cx="9144000" cy="1032900"/>
          </a:xfrm>
          <a:prstGeom prst="rect">
            <a:avLst/>
          </a:prstGeom>
          <a:solidFill>
            <a:srgbClr val="FF4B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16"/>
          <p:cNvSpPr txBox="1"/>
          <p:nvPr/>
        </p:nvSpPr>
        <p:spPr>
          <a:xfrm>
            <a:off x="225375" y="84900"/>
            <a:ext cx="7064400" cy="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Posicionamiento</a:t>
            </a:r>
            <a:endParaRPr sz="40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81" name="Google Shape;81;p16"/>
          <p:cNvSpPr txBox="1"/>
          <p:nvPr>
            <p:ph idx="1" type="subTitle"/>
          </p:nvPr>
        </p:nvSpPr>
        <p:spPr>
          <a:xfrm>
            <a:off x="306050" y="1453050"/>
            <a:ext cx="7064400" cy="69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8775" lvl="0" marL="457200" rtl="0" algn="l">
              <a:spcBef>
                <a:spcPts val="0"/>
              </a:spcBef>
              <a:spcAft>
                <a:spcPts val="0"/>
              </a:spcAft>
              <a:buClr>
                <a:srgbClr val="403F3F"/>
              </a:buClr>
              <a:buSzPts val="2050"/>
              <a:buFont typeface="Twentieth Century"/>
              <a:buChar char="●"/>
            </a:pPr>
            <a:r>
              <a:rPr b="1" lang="es" sz="2050">
                <a:solidFill>
                  <a:srgbClr val="403F3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Oportunidad de negocio: </a:t>
            </a:r>
            <a:r>
              <a:rPr lang="es" sz="2050">
                <a:solidFill>
                  <a:srgbClr val="403F3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gran oferta de ocio y actividades. Diferentes tipos de consumidores (estudiantes, turistas…)</a:t>
            </a:r>
            <a:endParaRPr sz="2050">
              <a:solidFill>
                <a:srgbClr val="403F3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89775" y="1192350"/>
            <a:ext cx="1213500" cy="121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>
            <p:ph idx="1" type="subTitle"/>
          </p:nvPr>
        </p:nvSpPr>
        <p:spPr>
          <a:xfrm>
            <a:off x="306050" y="2628675"/>
            <a:ext cx="7866600" cy="69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8775" lvl="0" marL="457200" rtl="0" algn="l">
              <a:spcBef>
                <a:spcPts val="0"/>
              </a:spcBef>
              <a:spcAft>
                <a:spcPts val="0"/>
              </a:spcAft>
              <a:buClr>
                <a:srgbClr val="403F3F"/>
              </a:buClr>
              <a:buSzPts val="2050"/>
              <a:buFont typeface="Twentieth Century"/>
              <a:buChar char="●"/>
            </a:pPr>
            <a:r>
              <a:rPr b="1" lang="es" sz="2050">
                <a:solidFill>
                  <a:srgbClr val="403F3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Problema: </a:t>
            </a:r>
            <a:r>
              <a:rPr lang="es" sz="2050">
                <a:solidFill>
                  <a:srgbClr val="403F3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fragmentación en la información del ocio que afecta tanto a usuarios como a establecimientos. </a:t>
            </a:r>
            <a:endParaRPr sz="2050">
              <a:solidFill>
                <a:srgbClr val="403F3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84" name="Google Shape;84;p16"/>
          <p:cNvSpPr txBox="1"/>
          <p:nvPr>
            <p:ph idx="1" type="subTitle"/>
          </p:nvPr>
        </p:nvSpPr>
        <p:spPr>
          <a:xfrm>
            <a:off x="306050" y="3804325"/>
            <a:ext cx="7866600" cy="69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8775" lvl="0" marL="457200" rtl="0" algn="l">
              <a:spcBef>
                <a:spcPts val="0"/>
              </a:spcBef>
              <a:spcAft>
                <a:spcPts val="0"/>
              </a:spcAft>
              <a:buClr>
                <a:srgbClr val="403F3F"/>
              </a:buClr>
              <a:buSzPts val="2050"/>
              <a:buFont typeface="Twentieth Century"/>
              <a:buChar char="●"/>
            </a:pPr>
            <a:r>
              <a:rPr b="1" lang="es" sz="2050">
                <a:solidFill>
                  <a:srgbClr val="403F3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Solución: </a:t>
            </a:r>
            <a:r>
              <a:rPr lang="es" sz="2050">
                <a:solidFill>
                  <a:srgbClr val="403F3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plataforma que centraliza la oferta de ocio en Granada. </a:t>
            </a:r>
            <a:endParaRPr sz="2050">
              <a:solidFill>
                <a:srgbClr val="403F3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85" name="Google Shape;8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39600" y="3633325"/>
            <a:ext cx="863100" cy="86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/>
          <p:cNvSpPr/>
          <p:nvPr/>
        </p:nvSpPr>
        <p:spPr>
          <a:xfrm>
            <a:off x="0" y="0"/>
            <a:ext cx="9144000" cy="1032900"/>
          </a:xfrm>
          <a:prstGeom prst="rect">
            <a:avLst/>
          </a:prstGeom>
          <a:solidFill>
            <a:srgbClr val="FF4B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17"/>
          <p:cNvSpPr txBox="1"/>
          <p:nvPr/>
        </p:nvSpPr>
        <p:spPr>
          <a:xfrm>
            <a:off x="225375" y="84900"/>
            <a:ext cx="7064400" cy="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Usuarios y </a:t>
            </a:r>
            <a:r>
              <a:rPr i="1" lang="es" sz="40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stakeholders</a:t>
            </a:r>
            <a:endParaRPr sz="40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92" name="Google Shape;92;p17"/>
          <p:cNvSpPr txBox="1"/>
          <p:nvPr>
            <p:ph idx="1" type="subTitle"/>
          </p:nvPr>
        </p:nvSpPr>
        <p:spPr>
          <a:xfrm>
            <a:off x="306050" y="1634475"/>
            <a:ext cx="7064400" cy="69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8775" lvl="0" marL="457200" rtl="0" algn="l">
              <a:spcBef>
                <a:spcPts val="0"/>
              </a:spcBef>
              <a:spcAft>
                <a:spcPts val="0"/>
              </a:spcAft>
              <a:buClr>
                <a:srgbClr val="403F3F"/>
              </a:buClr>
              <a:buSzPts val="2050"/>
              <a:buFont typeface="Twentieth Century"/>
              <a:buChar char="●"/>
            </a:pPr>
            <a:r>
              <a:rPr b="1" lang="es" sz="2050">
                <a:solidFill>
                  <a:srgbClr val="403F3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Usuarios genéricos (consumidores): </a:t>
            </a:r>
            <a:r>
              <a:rPr lang="es" sz="2050">
                <a:solidFill>
                  <a:srgbClr val="403F3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valorar actividades y locales. Gestionar actividades propias.</a:t>
            </a:r>
            <a:endParaRPr sz="2050">
              <a:solidFill>
                <a:srgbClr val="403F3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93" name="Google Shape;93;p17"/>
          <p:cNvSpPr txBox="1"/>
          <p:nvPr>
            <p:ph idx="1" type="subTitle"/>
          </p:nvPr>
        </p:nvSpPr>
        <p:spPr>
          <a:xfrm>
            <a:off x="306050" y="2692400"/>
            <a:ext cx="7866600" cy="69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8775" lvl="0" marL="457200" rtl="0" algn="l">
              <a:spcBef>
                <a:spcPts val="0"/>
              </a:spcBef>
              <a:spcAft>
                <a:spcPts val="0"/>
              </a:spcAft>
              <a:buClr>
                <a:srgbClr val="403F3F"/>
              </a:buClr>
              <a:buSzPts val="2050"/>
              <a:buFont typeface="Twentieth Century"/>
              <a:buChar char="●"/>
            </a:pPr>
            <a:r>
              <a:rPr b="1" lang="es" sz="2050">
                <a:solidFill>
                  <a:srgbClr val="403F3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Empresarios</a:t>
            </a:r>
            <a:r>
              <a:rPr b="1" lang="es" sz="2050">
                <a:solidFill>
                  <a:srgbClr val="403F3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: </a:t>
            </a:r>
            <a:r>
              <a:rPr lang="es" sz="2050">
                <a:solidFill>
                  <a:srgbClr val="403F3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gestiona y administra un local de ocio. No </a:t>
            </a:r>
            <a:r>
              <a:rPr lang="es" sz="2050">
                <a:solidFill>
                  <a:srgbClr val="403F3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interactúa</a:t>
            </a:r>
            <a:r>
              <a:rPr lang="es" sz="2050">
                <a:solidFill>
                  <a:srgbClr val="403F3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directamente directamente con la plataforma.</a:t>
            </a:r>
            <a:endParaRPr sz="2050">
              <a:solidFill>
                <a:srgbClr val="403F3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94" name="Google Shape;94;p17"/>
          <p:cNvSpPr txBox="1"/>
          <p:nvPr>
            <p:ph idx="1" type="subTitle"/>
          </p:nvPr>
        </p:nvSpPr>
        <p:spPr>
          <a:xfrm>
            <a:off x="306050" y="3804325"/>
            <a:ext cx="7866600" cy="69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8775" lvl="0" marL="457200" rtl="0" algn="l">
              <a:spcBef>
                <a:spcPts val="0"/>
              </a:spcBef>
              <a:spcAft>
                <a:spcPts val="0"/>
              </a:spcAft>
              <a:buClr>
                <a:srgbClr val="403F3F"/>
              </a:buClr>
              <a:buSzPts val="2050"/>
              <a:buFont typeface="Twentieth Century"/>
              <a:buChar char="●"/>
            </a:pPr>
            <a:r>
              <a:rPr b="1" lang="es" sz="2050">
                <a:solidFill>
                  <a:srgbClr val="403F3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Administradores</a:t>
            </a:r>
            <a:r>
              <a:rPr b="1" lang="es" sz="2050">
                <a:solidFill>
                  <a:srgbClr val="403F3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: </a:t>
            </a:r>
            <a:r>
              <a:rPr lang="es" sz="2050">
                <a:solidFill>
                  <a:srgbClr val="403F3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persona designada para gestionar perfil de empresas. Gestionar y actualizar eventos y ofertas. Responder reseñas. </a:t>
            </a:r>
            <a:endParaRPr sz="2050">
              <a:solidFill>
                <a:srgbClr val="403F3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95" name="Google Shape;9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41075" y="1367738"/>
            <a:ext cx="1225550" cy="1225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8"/>
          <p:cNvSpPr/>
          <p:nvPr/>
        </p:nvSpPr>
        <p:spPr>
          <a:xfrm>
            <a:off x="0" y="1879100"/>
            <a:ext cx="7437600" cy="1311600"/>
          </a:xfrm>
          <a:prstGeom prst="rect">
            <a:avLst/>
          </a:prstGeom>
          <a:solidFill>
            <a:srgbClr val="FF4B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18"/>
          <p:cNvSpPr txBox="1"/>
          <p:nvPr/>
        </p:nvSpPr>
        <p:spPr>
          <a:xfrm>
            <a:off x="112625" y="1879100"/>
            <a:ext cx="4852500" cy="9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66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User-Personas</a:t>
            </a:r>
            <a:endParaRPr sz="66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102" name="Google Shape;10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43275" y="1239600"/>
            <a:ext cx="1982749" cy="1982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9"/>
          <p:cNvSpPr/>
          <p:nvPr/>
        </p:nvSpPr>
        <p:spPr>
          <a:xfrm>
            <a:off x="0" y="0"/>
            <a:ext cx="9144000" cy="1032900"/>
          </a:xfrm>
          <a:prstGeom prst="rect">
            <a:avLst/>
          </a:prstGeom>
          <a:solidFill>
            <a:srgbClr val="FF4B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19"/>
          <p:cNvSpPr txBox="1"/>
          <p:nvPr/>
        </p:nvSpPr>
        <p:spPr>
          <a:xfrm>
            <a:off x="225375" y="84900"/>
            <a:ext cx="7064400" cy="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Juan Alfonso Franco Carvajal</a:t>
            </a:r>
            <a:endParaRPr sz="40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109" name="Google Shape;10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075" y="1238750"/>
            <a:ext cx="2673209" cy="283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5375" y="4075625"/>
            <a:ext cx="3842501" cy="8631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9"/>
          <p:cNvSpPr txBox="1"/>
          <p:nvPr>
            <p:ph idx="1" type="subTitle"/>
          </p:nvPr>
        </p:nvSpPr>
        <p:spPr>
          <a:xfrm>
            <a:off x="3458700" y="1675075"/>
            <a:ext cx="5616000" cy="69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8775" lvl="0" marL="457200" rtl="0" algn="l">
              <a:spcBef>
                <a:spcPts val="0"/>
              </a:spcBef>
              <a:spcAft>
                <a:spcPts val="0"/>
              </a:spcAft>
              <a:buClr>
                <a:srgbClr val="403F3F"/>
              </a:buClr>
              <a:buSzPts val="2050"/>
              <a:buFont typeface="Twentieth Century"/>
              <a:buChar char="●"/>
            </a:pPr>
            <a:r>
              <a:rPr lang="es" sz="2050">
                <a:solidFill>
                  <a:srgbClr val="403F3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Quiere darse a conocer por encima de los demás propietarios de locales de ocio nocturno.</a:t>
            </a:r>
            <a:endParaRPr sz="2050">
              <a:solidFill>
                <a:srgbClr val="403F3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12" name="Google Shape;112;p19"/>
          <p:cNvSpPr txBox="1"/>
          <p:nvPr>
            <p:ph idx="1" type="subTitle"/>
          </p:nvPr>
        </p:nvSpPr>
        <p:spPr>
          <a:xfrm>
            <a:off x="3440700" y="2510638"/>
            <a:ext cx="5616000" cy="69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8775" lvl="0" marL="457200" rtl="0" algn="l">
              <a:spcBef>
                <a:spcPts val="0"/>
              </a:spcBef>
              <a:spcAft>
                <a:spcPts val="0"/>
              </a:spcAft>
              <a:buClr>
                <a:srgbClr val="403F3F"/>
              </a:buClr>
              <a:buSzPts val="2050"/>
              <a:buFont typeface="Twentieth Century"/>
              <a:buChar char="●"/>
            </a:pPr>
            <a:r>
              <a:rPr lang="es" sz="2050">
                <a:solidFill>
                  <a:srgbClr val="403F3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Ahorrar dinero en RRPP y publicidad. Modernizar su estrategia de marketing.</a:t>
            </a:r>
            <a:endParaRPr sz="2050">
              <a:solidFill>
                <a:srgbClr val="403F3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113" name="Google Shape;113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07632" y="1070225"/>
            <a:ext cx="2082144" cy="567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09953" y="4268748"/>
            <a:ext cx="476850" cy="47685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9"/>
          <p:cNvSpPr txBox="1"/>
          <p:nvPr>
            <p:ph idx="1" type="subTitle"/>
          </p:nvPr>
        </p:nvSpPr>
        <p:spPr>
          <a:xfrm>
            <a:off x="5386800" y="4268750"/>
            <a:ext cx="3415800" cy="26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50">
                <a:solidFill>
                  <a:srgbClr val="403F3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iPhone 14/MacBook Pro</a:t>
            </a:r>
            <a:endParaRPr sz="2050">
              <a:solidFill>
                <a:srgbClr val="403F3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116" name="Google Shape;116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207617" y="3413400"/>
            <a:ext cx="2673201" cy="7940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0"/>
          <p:cNvSpPr/>
          <p:nvPr/>
        </p:nvSpPr>
        <p:spPr>
          <a:xfrm>
            <a:off x="0" y="0"/>
            <a:ext cx="9144000" cy="1032900"/>
          </a:xfrm>
          <a:prstGeom prst="rect">
            <a:avLst/>
          </a:prstGeom>
          <a:solidFill>
            <a:srgbClr val="FF4B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20"/>
          <p:cNvSpPr txBox="1"/>
          <p:nvPr/>
        </p:nvSpPr>
        <p:spPr>
          <a:xfrm>
            <a:off x="225375" y="84900"/>
            <a:ext cx="7064400" cy="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Edwin Yueng-Weng</a:t>
            </a:r>
            <a:endParaRPr sz="40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123" name="Google Shape;12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075" y="1280584"/>
            <a:ext cx="2673200" cy="27532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5374" y="4108025"/>
            <a:ext cx="3810142" cy="79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99474" y="1085275"/>
            <a:ext cx="1534450" cy="645475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0"/>
          <p:cNvSpPr txBox="1"/>
          <p:nvPr>
            <p:ph idx="1" type="subTitle"/>
          </p:nvPr>
        </p:nvSpPr>
        <p:spPr>
          <a:xfrm>
            <a:off x="3458700" y="1675075"/>
            <a:ext cx="5616000" cy="69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8775" lvl="0" marL="457200" rtl="0" algn="l">
              <a:spcBef>
                <a:spcPts val="0"/>
              </a:spcBef>
              <a:spcAft>
                <a:spcPts val="0"/>
              </a:spcAft>
              <a:buClr>
                <a:srgbClr val="403F3F"/>
              </a:buClr>
              <a:buSzPts val="2050"/>
              <a:buFont typeface="Twentieth Century"/>
              <a:buChar char="●"/>
            </a:pPr>
            <a:r>
              <a:rPr lang="es" sz="2050">
                <a:solidFill>
                  <a:srgbClr val="403F3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Quiere encontrar locales y alternativas de ocio durante su estancia en la ciudad de Granada</a:t>
            </a:r>
            <a:endParaRPr sz="2050">
              <a:solidFill>
                <a:srgbClr val="403F3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27" name="Google Shape;127;p20"/>
          <p:cNvSpPr txBox="1"/>
          <p:nvPr>
            <p:ph idx="1" type="subTitle"/>
          </p:nvPr>
        </p:nvSpPr>
        <p:spPr>
          <a:xfrm>
            <a:off x="3440700" y="2510638"/>
            <a:ext cx="5616000" cy="69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2425" lvl="0" marL="457200" rtl="0" algn="l">
              <a:spcBef>
                <a:spcPts val="0"/>
              </a:spcBef>
              <a:spcAft>
                <a:spcPts val="0"/>
              </a:spcAft>
              <a:buClr>
                <a:srgbClr val="403F3F"/>
              </a:buClr>
              <a:buSzPts val="1950"/>
              <a:buFont typeface="Twentieth Century"/>
              <a:buChar char="●"/>
            </a:pPr>
            <a:r>
              <a:rPr lang="es" sz="1950">
                <a:solidFill>
                  <a:srgbClr val="403F3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Explorar sitios y eventos populares recomendados por otros turistas y con reseñas en su idioma</a:t>
            </a:r>
            <a:endParaRPr sz="1950">
              <a:solidFill>
                <a:srgbClr val="403F3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50">
              <a:solidFill>
                <a:srgbClr val="403F3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128" name="Google Shape;128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64741" y="4268723"/>
            <a:ext cx="476850" cy="47685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0"/>
          <p:cNvSpPr txBox="1"/>
          <p:nvPr>
            <p:ph idx="1" type="subTitle"/>
          </p:nvPr>
        </p:nvSpPr>
        <p:spPr>
          <a:xfrm>
            <a:off x="5242763" y="4271575"/>
            <a:ext cx="2589900" cy="26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50">
                <a:solidFill>
                  <a:srgbClr val="403F3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Samsung Galaxy S22</a:t>
            </a:r>
            <a:endParaRPr sz="2050">
              <a:solidFill>
                <a:srgbClr val="403F3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130" name="Google Shape;130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09626" y="3376587"/>
            <a:ext cx="2714139" cy="71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1"/>
          <p:cNvSpPr/>
          <p:nvPr/>
        </p:nvSpPr>
        <p:spPr>
          <a:xfrm>
            <a:off x="0" y="0"/>
            <a:ext cx="9144000" cy="1032900"/>
          </a:xfrm>
          <a:prstGeom prst="rect">
            <a:avLst/>
          </a:prstGeom>
          <a:solidFill>
            <a:srgbClr val="FF4B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21"/>
          <p:cNvSpPr txBox="1"/>
          <p:nvPr/>
        </p:nvSpPr>
        <p:spPr>
          <a:xfrm>
            <a:off x="225375" y="84900"/>
            <a:ext cx="7064400" cy="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Sarah Smith </a:t>
            </a:r>
            <a:endParaRPr sz="40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137" name="Google Shape;137;p21"/>
          <p:cNvPicPr preferRelativeResize="0"/>
          <p:nvPr/>
        </p:nvPicPr>
        <p:blipFill rotWithShape="1">
          <a:blip r:embed="rId3">
            <a:alphaModFix/>
          </a:blip>
          <a:srcRect b="0" l="0" r="0" t="3138"/>
          <a:stretch/>
        </p:blipFill>
        <p:spPr>
          <a:xfrm>
            <a:off x="447800" y="1303800"/>
            <a:ext cx="2836824" cy="277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5375" y="4130725"/>
            <a:ext cx="3574725" cy="741175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1"/>
          <p:cNvSpPr txBox="1"/>
          <p:nvPr>
            <p:ph idx="1" type="subTitle"/>
          </p:nvPr>
        </p:nvSpPr>
        <p:spPr>
          <a:xfrm>
            <a:off x="3458700" y="1675075"/>
            <a:ext cx="5616000" cy="69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8775" lvl="0" marL="457200" rtl="0" algn="l">
              <a:spcBef>
                <a:spcPts val="0"/>
              </a:spcBef>
              <a:spcAft>
                <a:spcPts val="0"/>
              </a:spcAft>
              <a:buClr>
                <a:srgbClr val="403F3F"/>
              </a:buClr>
              <a:buSzPts val="2050"/>
              <a:buFont typeface="Twentieth Century"/>
              <a:buChar char="●"/>
            </a:pPr>
            <a:r>
              <a:rPr lang="es" sz="2050">
                <a:solidFill>
                  <a:srgbClr val="403F3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Quiere encontrar lugares y experiencias que poder compartir en sus redes.</a:t>
            </a:r>
            <a:endParaRPr sz="2050">
              <a:solidFill>
                <a:srgbClr val="403F3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40" name="Google Shape;140;p21"/>
          <p:cNvSpPr txBox="1"/>
          <p:nvPr>
            <p:ph idx="1" type="subTitle"/>
          </p:nvPr>
        </p:nvSpPr>
        <p:spPr>
          <a:xfrm>
            <a:off x="3440700" y="2510638"/>
            <a:ext cx="5616000" cy="69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2425" lvl="0" marL="457200" rtl="0" algn="l">
              <a:spcBef>
                <a:spcPts val="0"/>
              </a:spcBef>
              <a:spcAft>
                <a:spcPts val="0"/>
              </a:spcAft>
              <a:buClr>
                <a:srgbClr val="403F3F"/>
              </a:buClr>
              <a:buSzPts val="1950"/>
              <a:buFont typeface="Twentieth Century"/>
              <a:buChar char="●"/>
            </a:pPr>
            <a:r>
              <a:rPr lang="es" sz="1950">
                <a:solidFill>
                  <a:srgbClr val="403F3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Aumentar sus seguidores y relevancia como </a:t>
            </a:r>
            <a:r>
              <a:rPr i="1" lang="es" sz="1950">
                <a:solidFill>
                  <a:srgbClr val="403F3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influencer</a:t>
            </a:r>
            <a:r>
              <a:rPr lang="es" sz="1950">
                <a:solidFill>
                  <a:srgbClr val="403F3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durante su Erasmus en Granada</a:t>
            </a:r>
            <a:endParaRPr sz="1950">
              <a:solidFill>
                <a:srgbClr val="403F3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50">
              <a:solidFill>
                <a:srgbClr val="403F3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141" name="Google Shape;141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64741" y="4268723"/>
            <a:ext cx="476850" cy="476850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1"/>
          <p:cNvSpPr txBox="1"/>
          <p:nvPr>
            <p:ph idx="1" type="subTitle"/>
          </p:nvPr>
        </p:nvSpPr>
        <p:spPr>
          <a:xfrm>
            <a:off x="5242778" y="4271575"/>
            <a:ext cx="3190800" cy="26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050">
                <a:solidFill>
                  <a:srgbClr val="403F3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iPhone 13/MacBook Pro</a:t>
            </a:r>
            <a:endParaRPr sz="2050">
              <a:solidFill>
                <a:srgbClr val="403F3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143" name="Google Shape;143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06951" y="1087350"/>
            <a:ext cx="2080539" cy="58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53750" y="3369849"/>
            <a:ext cx="2589899" cy="7608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